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</p:sldMasterIdLst>
  <p:notesMasterIdLst>
    <p:notesMasterId r:id="rId15"/>
  </p:notesMasterIdLst>
  <p:handoutMasterIdLst>
    <p:handoutMasterId r:id="rId16"/>
  </p:handoutMasterIdLst>
  <p:sldIdLst>
    <p:sldId id="262" r:id="rId2"/>
    <p:sldId id="336" r:id="rId3"/>
    <p:sldId id="345" r:id="rId4"/>
    <p:sldId id="341" r:id="rId5"/>
    <p:sldId id="347" r:id="rId6"/>
    <p:sldId id="348" r:id="rId7"/>
    <p:sldId id="349" r:id="rId8"/>
    <p:sldId id="350" r:id="rId9"/>
    <p:sldId id="351" r:id="rId10"/>
    <p:sldId id="352" r:id="rId11"/>
    <p:sldId id="353" r:id="rId12"/>
    <p:sldId id="354" r:id="rId13"/>
    <p:sldId id="355" r:id="rId1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66FF"/>
    <a:srgbClr val="FF3399"/>
    <a:srgbClr val="FF33CC"/>
    <a:srgbClr val="0000FF"/>
    <a:srgbClr val="AD19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0"/>
  </p:normalViewPr>
  <p:slideViewPr>
    <p:cSldViewPr>
      <p:cViewPr varScale="1">
        <p:scale>
          <a:sx n="102" d="100"/>
          <a:sy n="102" d="100"/>
        </p:scale>
        <p:origin x="1806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16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7E3F99-D12F-4954-A61D-F49FB68D10A3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15F320-5C10-46D6-873B-718ABBD496F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86114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7FB3D-CA2F-9B4E-AE1C-D66054431060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B6E087-4515-F345-BDD3-690B9CCEA2A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733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89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0D82F-4EDC-49F1-9B28-C237C8B75C57}" type="datetimeFigureOut">
              <a:rPr lang="pt-BR" smtClean="0"/>
              <a:pPr/>
              <a:t>14/08/2023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A9C17-C46A-4EA9-988B-65082669AAE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H:\Fatec\fatec2.jpg"/>
          <p:cNvPicPr>
            <a:picLocks noChangeAspect="1" noChangeArrowheads="1"/>
          </p:cNvPicPr>
          <p:nvPr/>
        </p:nvPicPr>
        <p:blipFill>
          <a:blip r:embed="rId2" cstate="print"/>
          <a:srcRect l="2975" t="1" r="1851" b="9658"/>
          <a:stretch>
            <a:fillRect/>
          </a:stretch>
        </p:blipFill>
        <p:spPr bwMode="auto">
          <a:xfrm>
            <a:off x="0" y="0"/>
            <a:ext cx="9144000" cy="57864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5170"/>
            <a:ext cx="9144000" cy="1393161"/>
          </a:xfrm>
          <a:prstGeom prst="rect">
            <a:avLst/>
          </a:prstGeom>
        </p:spPr>
      </p:pic>
      <p:pic>
        <p:nvPicPr>
          <p:cNvPr id="5" name="Imagem 4" descr="H:\Fatec\Fatec_2015_2Sem\logo 2015.jpg"/>
          <p:cNvPicPr/>
          <p:nvPr/>
        </p:nvPicPr>
        <p:blipFill>
          <a:blip r:embed="rId4" cstate="print"/>
          <a:srcRect t="10158" r="73325" b="12833"/>
          <a:stretch>
            <a:fillRect/>
          </a:stretch>
        </p:blipFill>
        <p:spPr bwMode="auto">
          <a:xfrm>
            <a:off x="2643174" y="5857892"/>
            <a:ext cx="1857388" cy="857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54EA31BE-2863-40C8-9B8D-D9850959123C}"/>
              </a:ext>
            </a:extLst>
          </p:cNvPr>
          <p:cNvSpPr/>
          <p:nvPr/>
        </p:nvSpPr>
        <p:spPr>
          <a:xfrm>
            <a:off x="1295636" y="479210"/>
            <a:ext cx="6552728" cy="1200329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rgbClr val="000000"/>
                </a:solidFill>
              </a:rPr>
              <a:t>Curso Superior de Tecnologia em Manufatura Avançada</a:t>
            </a:r>
            <a:endParaRPr lang="pt-BR" sz="3600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C7DC10C-A31A-4269-AA30-C56DBECAE1F3}"/>
              </a:ext>
            </a:extLst>
          </p:cNvPr>
          <p:cNvSpPr/>
          <p:nvPr/>
        </p:nvSpPr>
        <p:spPr>
          <a:xfrm>
            <a:off x="1295636" y="2182546"/>
            <a:ext cx="6552728" cy="1200329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rgbClr val="000000"/>
                </a:solidFill>
              </a:rPr>
              <a:t>Inovação e Metodologias de Design</a:t>
            </a:r>
            <a:endParaRPr lang="pt-BR" sz="3600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B8DBC19-730B-43E7-B338-6FE59DF71737}"/>
              </a:ext>
            </a:extLst>
          </p:cNvPr>
          <p:cNvSpPr/>
          <p:nvPr/>
        </p:nvSpPr>
        <p:spPr>
          <a:xfrm>
            <a:off x="1298303" y="3854636"/>
            <a:ext cx="6552728" cy="1077218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pt-BR" sz="3600" dirty="0" err="1">
                <a:solidFill>
                  <a:srgbClr val="000000"/>
                </a:solidFill>
              </a:rPr>
              <a:t>Profª</a:t>
            </a:r>
            <a:r>
              <a:rPr lang="pt-BR" sz="3600" dirty="0">
                <a:solidFill>
                  <a:srgbClr val="000000"/>
                </a:solidFill>
              </a:rPr>
              <a:t> Viviane Ribeiro de Siqueira</a:t>
            </a:r>
          </a:p>
          <a:p>
            <a:pPr algn="ctr"/>
            <a:r>
              <a:rPr lang="pt-BR" sz="2800" dirty="0">
                <a:solidFill>
                  <a:srgbClr val="000000"/>
                </a:solidFill>
              </a:rPr>
              <a:t>viviane.siqueira@fatec.sp.gov.br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299507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B73DAE8-0EAF-19DE-19DC-835246AA9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8582"/>
            <a:ext cx="9144000" cy="608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579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FD5C2D9-DA43-2E36-F03F-05E97A1B2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1518"/>
            <a:ext cx="9144000" cy="617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258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CEC8EEA-44C0-8993-B938-FF91E1440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395"/>
            <a:ext cx="9144000" cy="627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991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6B2A710-C010-D7A5-86B9-D48751E7B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5834"/>
            <a:ext cx="9144000" cy="610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085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to profissional grátis de atividade, borrão, caderno">
            <a:extLst>
              <a:ext uri="{FF2B5EF4-FFF2-40B4-BE49-F238E27FC236}">
                <a16:creationId xmlns:a16="http://schemas.microsoft.com/office/drawing/2014/main" id="{35C52A4C-96C6-40DA-93C4-3180404A16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86"/>
          <a:stretch/>
        </p:blipFill>
        <p:spPr bwMode="auto">
          <a:xfrm>
            <a:off x="0" y="0"/>
            <a:ext cx="9144000" cy="6896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9FA02BC-0940-4A67-8B12-0C5E411E42FB}"/>
              </a:ext>
            </a:extLst>
          </p:cNvPr>
          <p:cNvSpPr/>
          <p:nvPr/>
        </p:nvSpPr>
        <p:spPr>
          <a:xfrm>
            <a:off x="285720" y="357166"/>
            <a:ext cx="8534752" cy="6230937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b="1" cap="all" dirty="0"/>
              <a:t>Ementa</a:t>
            </a:r>
          </a:p>
          <a:p>
            <a:pPr algn="ctr">
              <a:lnSpc>
                <a:spcPct val="150000"/>
              </a:lnSpc>
            </a:pPr>
            <a:endParaRPr lang="pt-BR" sz="1600" b="1" cap="all" dirty="0"/>
          </a:p>
          <a:p>
            <a:pPr algn="just">
              <a:lnSpc>
                <a:spcPct val="150000"/>
              </a:lnSpc>
            </a:pPr>
            <a:r>
              <a:rPr lang="pt-BR" sz="2000" dirty="0"/>
              <a:t>Introdução ao Design </a:t>
            </a:r>
            <a:r>
              <a:rPr lang="pt-BR" sz="2000" dirty="0" err="1"/>
              <a:t>Thinking</a:t>
            </a:r>
            <a:r>
              <a:rPr lang="pt-BR" sz="2000" dirty="0"/>
              <a:t>: definição, aplicações, abordagens para solução de problemas reais. </a:t>
            </a:r>
          </a:p>
          <a:p>
            <a:pPr algn="just">
              <a:lnSpc>
                <a:spcPct val="150000"/>
              </a:lnSpc>
            </a:pPr>
            <a:r>
              <a:rPr lang="pt-BR" sz="2000" dirty="0"/>
              <a:t>Experiência com usuários: pesquisa com usuários, tipos de pesquisa: quantitativa e qualitativa, técnicas de pesquisa, identificação de oportunidades e possíveis mercados. </a:t>
            </a:r>
          </a:p>
          <a:p>
            <a:pPr algn="just">
              <a:lnSpc>
                <a:spcPct val="150000"/>
              </a:lnSpc>
            </a:pPr>
            <a:r>
              <a:rPr lang="pt-BR" sz="2000" dirty="0"/>
              <a:t>Metodologia de Pesquisa: tipos de pesquisa; base de dados científicos; base de dados de patentes; registro de informações; análise de dados. Conceitos e ferramentas para ideação. </a:t>
            </a:r>
          </a:p>
          <a:p>
            <a:pPr algn="just">
              <a:lnSpc>
                <a:spcPct val="150000"/>
              </a:lnSpc>
            </a:pPr>
            <a:r>
              <a:rPr lang="pt-BR" sz="2000" dirty="0"/>
              <a:t>Prototipagem: por que </a:t>
            </a:r>
            <a:r>
              <a:rPr lang="pt-BR" sz="2000" dirty="0" err="1"/>
              <a:t>prototipar</a:t>
            </a:r>
            <a:r>
              <a:rPr lang="pt-BR" sz="2000" dirty="0"/>
              <a:t>, ferramentas de prototipação. </a:t>
            </a:r>
          </a:p>
          <a:p>
            <a:pPr algn="just">
              <a:lnSpc>
                <a:spcPct val="150000"/>
              </a:lnSpc>
            </a:pPr>
            <a:r>
              <a:rPr lang="pt-BR" sz="2000" dirty="0"/>
              <a:t>Avaliação: o que avaliar, técnicas de avaliação. Comunicação da ideia a clientes e usuários. Refinamento da ideia a partir do modelo de negócios.</a:t>
            </a:r>
          </a:p>
        </p:txBody>
      </p:sp>
    </p:spTree>
    <p:extLst>
      <p:ext uri="{BB962C8B-B14F-4D97-AF65-F5344CB8AC3E}">
        <p14:creationId xmlns:p14="http://schemas.microsoft.com/office/powerpoint/2010/main" val="1327009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to profissional grátis de atividade, borrão, caderno">
            <a:extLst>
              <a:ext uri="{FF2B5EF4-FFF2-40B4-BE49-F238E27FC236}">
                <a16:creationId xmlns:a16="http://schemas.microsoft.com/office/drawing/2014/main" id="{35C52A4C-96C6-40DA-93C4-3180404A16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86"/>
          <a:stretch/>
        </p:blipFill>
        <p:spPr bwMode="auto">
          <a:xfrm>
            <a:off x="0" y="0"/>
            <a:ext cx="9144000" cy="6896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179512" y="312896"/>
            <a:ext cx="8712968" cy="523220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square" rtlCol="0">
            <a:spAutoFit/>
          </a:bodyPr>
          <a:lstStyle/>
          <a:p>
            <a:r>
              <a:rPr lang="pt-BR" sz="2800" b="1" cap="all" dirty="0"/>
              <a:t>Avaliação da disciplina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50071AD-35EC-C8CC-8987-0530117EBD19}"/>
              </a:ext>
            </a:extLst>
          </p:cNvPr>
          <p:cNvSpPr/>
          <p:nvPr/>
        </p:nvSpPr>
        <p:spPr>
          <a:xfrm>
            <a:off x="179512" y="978687"/>
            <a:ext cx="8534752" cy="5215274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Atividades propostas em sala: estratégias de DT; ferramentas que auxiliem o desenvolvimento do DIP;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1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Grande parte das atividades serão desenvolvidas em sala de aula.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1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Haverá atividades de que serão realizadas como tarefas;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1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Prazos e detalhes da atividade serão informados em sala de aula e/ou postados no Teams;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1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cap="all" dirty="0"/>
              <a:t>Gestão de tempo e organização serão duas competências fundamentais para o sucesso na disciplina!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528467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to profissional grátis de atividade, borrão, caderno">
            <a:extLst>
              <a:ext uri="{FF2B5EF4-FFF2-40B4-BE49-F238E27FC236}">
                <a16:creationId xmlns:a16="http://schemas.microsoft.com/office/drawing/2014/main" id="{35C52A4C-96C6-40DA-93C4-3180404A16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86"/>
          <a:stretch/>
        </p:blipFill>
        <p:spPr bwMode="auto">
          <a:xfrm>
            <a:off x="0" y="0"/>
            <a:ext cx="9144000" cy="6896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179512" y="312896"/>
            <a:ext cx="8712968" cy="523220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square" rtlCol="0">
            <a:spAutoFit/>
          </a:bodyPr>
          <a:lstStyle/>
          <a:p>
            <a:r>
              <a:rPr lang="pt-BR" sz="2800" b="1" cap="all" dirty="0"/>
              <a:t>Avaliação por competências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89F5E4F-2821-BF35-95CC-F4768D561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64" y="1149011"/>
            <a:ext cx="8710016" cy="534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009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viviane\Downloads\ImagensPowerPoint\pencil-1891732_192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/>
          <p:cNvSpPr txBox="1"/>
          <p:nvPr/>
        </p:nvSpPr>
        <p:spPr>
          <a:xfrm>
            <a:off x="683568" y="404664"/>
            <a:ext cx="7920880" cy="492443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600" cap="all" dirty="0">
                <a:solidFill>
                  <a:schemeClr val="accent1">
                    <a:lumMod val="75000"/>
                  </a:schemeClr>
                </a:solidFill>
                <a:latin typeface="Tw Cen MT Condensed Extra Bold" panose="020B0803020202020204" pitchFamily="34" charset="0"/>
              </a:rPr>
              <a:t>O que é design thinking?</a:t>
            </a:r>
            <a:endParaRPr lang="pt-PT" sz="2600" cap="all" dirty="0">
              <a:solidFill>
                <a:schemeClr val="accent1">
                  <a:lumMod val="75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58A465-97B0-01B6-190C-4EC4B308C8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t="24425" r="16239" b="18006"/>
          <a:stretch/>
        </p:blipFill>
        <p:spPr bwMode="auto">
          <a:xfrm>
            <a:off x="627957" y="1936539"/>
            <a:ext cx="7941971" cy="3270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4433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CCEA7DC-198E-91D3-4506-6F6E86297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053"/>
            <a:ext cx="9144000" cy="628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463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C42072F-4808-4C58-CF05-5B9BDD02F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580" y="0"/>
            <a:ext cx="42628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626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43DA37F-040A-A3F8-8111-EF2F250F3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654"/>
            <a:ext cx="9144000" cy="599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911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07B8959-6235-551F-B94C-FC13E9C30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874"/>
            <a:ext cx="9144000" cy="598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878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48DEAA51B08DC42A60018ABBD690D6C" ma:contentTypeVersion="0" ma:contentTypeDescription="Crie um novo documento." ma:contentTypeScope="" ma:versionID="914520e4d3cc9df53c99ce484cdbba1f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574c6ccb71ee63fbc30cff3237551ec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5CC79BB-D65F-478A-9D46-04D4DEA65937}"/>
</file>

<file path=customXml/itemProps2.xml><?xml version="1.0" encoding="utf-8"?>
<ds:datastoreItem xmlns:ds="http://schemas.openxmlformats.org/officeDocument/2006/customXml" ds:itemID="{10B0EEBE-892D-44AA-9D1E-7C77A1095EB0}"/>
</file>

<file path=customXml/itemProps3.xml><?xml version="1.0" encoding="utf-8"?>
<ds:datastoreItem xmlns:ds="http://schemas.openxmlformats.org/officeDocument/2006/customXml" ds:itemID="{C01ECBB2-ADF2-4DF5-A9BB-CB36C14182C0}"/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1497</TotalTime>
  <Words>225</Words>
  <Application>Microsoft Office PowerPoint</Application>
  <PresentationFormat>Apresentação na tela (4:3)</PresentationFormat>
  <Paragraphs>24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 Condensed Extra 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Victor Akio Zukeran</dc:creator>
  <cp:lastModifiedBy>Viviane Ribeiro de Siqueira</cp:lastModifiedBy>
  <cp:revision>140</cp:revision>
  <dcterms:created xsi:type="dcterms:W3CDTF">2013-10-10T17:31:52Z</dcterms:created>
  <dcterms:modified xsi:type="dcterms:W3CDTF">2023-08-14T18:15:11Z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0x010100248DEAA51B08DC42A60018ABBD690D6C</vt:lpwstr>
  </property>
</Properties>
</file>

<file path=docProps/thumbnail.jpeg>
</file>